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432" r:id="rId2"/>
    <p:sldId id="509" r:id="rId3"/>
    <p:sldId id="446" r:id="rId4"/>
    <p:sldId id="510" r:id="rId5"/>
    <p:sldId id="511" r:id="rId6"/>
    <p:sldId id="512" r:id="rId7"/>
    <p:sldId id="513" r:id="rId8"/>
  </p:sldIdLst>
  <p:sldSz cx="9906000" cy="6858000" type="A4"/>
  <p:notesSz cx="10018713" cy="688975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66" userDrawn="1">
          <p15:clr>
            <a:srgbClr val="A4A3A4"/>
          </p15:clr>
        </p15:guide>
        <p15:guide id="2" orient="horz" pos="3748" userDrawn="1">
          <p15:clr>
            <a:srgbClr val="A4A3A4"/>
          </p15:clr>
        </p15:guide>
        <p15:guide id="3" pos="6068">
          <p15:clr>
            <a:srgbClr val="A4A3A4"/>
          </p15:clr>
        </p15:guide>
        <p15:guide id="4" pos="146">
          <p15:clr>
            <a:srgbClr val="A4A3A4"/>
          </p15:clr>
        </p15:guide>
        <p15:guide id="5" pos="4753" userDrawn="1">
          <p15:clr>
            <a:srgbClr val="A4A3A4"/>
          </p15:clr>
        </p15:guide>
        <p15:guide id="6" pos="236" userDrawn="1">
          <p15:clr>
            <a:srgbClr val="A4A3A4"/>
          </p15:clr>
        </p15:guide>
        <p15:guide id="7" orient="horz" pos="179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70" userDrawn="1">
          <p15:clr>
            <a:srgbClr val="A4A3A4"/>
          </p15:clr>
        </p15:guide>
        <p15:guide id="2" pos="3156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2905"/>
    <a:srgbClr val="FFFF00"/>
    <a:srgbClr val="FFFF99"/>
    <a:srgbClr val="6D6377"/>
    <a:srgbClr val="A0D264"/>
    <a:srgbClr val="0000FF"/>
    <a:srgbClr val="B8ABB5"/>
    <a:srgbClr val="4D4654"/>
    <a:srgbClr val="877382"/>
    <a:srgbClr val="C1E7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660B408-B3CF-4A94-85FC-2B1E0A45F4A2}" styleName="어두운 스타일 2 - 강조 1/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2DE63D5-997A-4646-A377-4702673A728D}" styleName="밝은 스타일 2 - 강조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67" autoAdjust="0"/>
    <p:restoredTop sz="90289" autoAdjust="0"/>
  </p:normalViewPr>
  <p:slideViewPr>
    <p:cSldViewPr>
      <p:cViewPr varScale="1">
        <p:scale>
          <a:sx n="102" d="100"/>
          <a:sy n="102" d="100"/>
        </p:scale>
        <p:origin x="1380" y="108"/>
      </p:cViewPr>
      <p:guideLst>
        <p:guide orient="horz" pos="3566"/>
        <p:guide orient="horz" pos="3748"/>
        <p:guide pos="6068"/>
        <p:guide pos="146"/>
        <p:guide pos="4753"/>
        <p:guide pos="236"/>
        <p:guide orient="horz" pos="1797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-3870" y="-90"/>
      </p:cViewPr>
      <p:guideLst>
        <p:guide orient="horz" pos="2170"/>
        <p:guide pos="315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1442" cy="344488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74952" y="0"/>
            <a:ext cx="4341442" cy="344488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29F7C05C-638F-4974-956F-31D549CAF217}" type="datetimeFigureOut">
              <a:rPr lang="ko-KR" altLang="en-US" smtClean="0"/>
              <a:pPr/>
              <a:t>2025-06-19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544067"/>
            <a:ext cx="4341442" cy="344488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74952" y="6544067"/>
            <a:ext cx="4341442" cy="344488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388B510D-A898-4E0F-BD8F-97E2DA69A90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43606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1442" cy="344488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74952" y="0"/>
            <a:ext cx="4341442" cy="344488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760FF63D-1D8F-4E7E-8681-CF939F26280F}" type="datetimeFigureOut">
              <a:rPr lang="ko-KR" altLang="en-US" smtClean="0"/>
              <a:pPr/>
              <a:t>2025-06-19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143250" y="515938"/>
            <a:ext cx="3732213" cy="2584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01872" y="3272631"/>
            <a:ext cx="8014970" cy="3100388"/>
          </a:xfrm>
          <a:prstGeom prst="rect">
            <a:avLst/>
          </a:prstGeom>
        </p:spPr>
        <p:txBody>
          <a:bodyPr vert="horz" lIns="96616" tIns="48308" rIns="96616" bIns="48308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544067"/>
            <a:ext cx="4341442" cy="344488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74952" y="6544067"/>
            <a:ext cx="4341442" cy="344488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E849A4DB-EC55-4D8C-9B79-5F3285B4F6F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05039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9A4DB-EC55-4D8C-9B79-5F3285B4F6FA}" type="slidenum">
              <a:rPr lang="ko-KR" altLang="en-US" smtClean="0"/>
              <a:pPr/>
              <a:t>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443325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9A4DB-EC55-4D8C-9B79-5F3285B4F6FA}" type="slidenum">
              <a:rPr lang="ko-KR" altLang="en-US" smtClean="0"/>
              <a:pPr/>
              <a:t>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60259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9A4DB-EC55-4D8C-9B79-5F3285B4F6FA}" type="slidenum">
              <a:rPr lang="ko-KR" altLang="en-US" smtClean="0"/>
              <a:pPr/>
              <a:t>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467533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9A4DB-EC55-4D8C-9B79-5F3285B4F6FA}" type="slidenum">
              <a:rPr lang="ko-KR" altLang="en-US" smtClean="0"/>
              <a:pPr/>
              <a:t>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51362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9A4DB-EC55-4D8C-9B79-5F3285B4F6FA}" type="slidenum">
              <a:rPr lang="ko-KR" altLang="en-US" smtClean="0"/>
              <a:pPr/>
              <a:t>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900779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9A4DB-EC55-4D8C-9B79-5F3285B4F6FA}" type="slidenum">
              <a:rPr lang="ko-KR" altLang="en-US" smtClean="0"/>
              <a:pPr/>
              <a:t>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22548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Pr>
        <a:blipFill dpi="0" rotWithShape="1">
          <a:blip r:embed="rId2" cstate="print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0B8E5-FB40-48C1-B1C9-F5F1044BEB24}" type="datetimeFigureOut">
              <a:rPr lang="ko-KR" altLang="en-US" smtClean="0"/>
              <a:pPr/>
              <a:t>2025-06-19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891FD-B4C1-49CD-A245-17FC2701CF7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0B8E5-FB40-48C1-B1C9-F5F1044BEB24}" type="datetimeFigureOut">
              <a:rPr lang="ko-KR" altLang="en-US" smtClean="0"/>
              <a:pPr/>
              <a:t>2025-06-19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891FD-B4C1-49CD-A245-17FC2701CF7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메뉴 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0B8E5-FB40-48C1-B1C9-F5F1044BEB24}" type="datetimeFigureOut">
              <a:rPr lang="ko-KR" altLang="en-US" smtClean="0"/>
              <a:pPr/>
              <a:t>2025-06-19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891FD-B4C1-49CD-A245-17FC2701CF7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pic>
        <p:nvPicPr>
          <p:cNvPr id="1026" name="Picture 2" descr="C:\Users\고재일\Downloads\green-design-ppt-backgrounds-powerpoint.jpg"/>
          <p:cNvPicPr>
            <a:picLocks noChangeAspect="1" noChangeArrowheads="1"/>
          </p:cNvPicPr>
          <p:nvPr userDrawn="1"/>
        </p:nvPicPr>
        <p:blipFill>
          <a:blip r:embed="rId2" cstate="print"/>
          <a:srcRect r="12422" b="2990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1028" name="Picture 4" descr="C:\Users\고재일\Desktop\Untitled-2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092" y="3000375"/>
            <a:ext cx="2220932" cy="57150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페이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9239280" y="6356351"/>
            <a:ext cx="428628" cy="365125"/>
          </a:xfrm>
        </p:spPr>
        <p:txBody>
          <a:bodyPr/>
          <a:lstStyle>
            <a:lvl1pPr algn="ctr">
              <a:defRPr/>
            </a:lvl1pPr>
          </a:lstStyle>
          <a:p>
            <a:fld id="{9EA891FD-B4C1-49CD-A245-17FC2701CF7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13" name="제목 12"/>
          <p:cNvSpPr>
            <a:spLocks noGrp="1"/>
          </p:cNvSpPr>
          <p:nvPr>
            <p:ph type="title" hasCustomPrompt="1"/>
          </p:nvPr>
        </p:nvSpPr>
        <p:spPr>
          <a:xfrm>
            <a:off x="1238224" y="197814"/>
            <a:ext cx="3857652" cy="456194"/>
          </a:xfrm>
          <a:prstGeom prst="rect">
            <a:avLst/>
          </a:prstGeom>
        </p:spPr>
        <p:txBody>
          <a:bodyPr/>
          <a:lstStyle>
            <a:lvl1pPr algn="l">
              <a:defRPr sz="240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6EA91C"/>
                </a:solidFill>
                <a:latin typeface="다음_SemiBold" pitchFamily="2" charset="-127"/>
                <a:ea typeface="다음_SemiBold" pitchFamily="2" charset="-127"/>
              </a:defRPr>
            </a:lvl1pPr>
          </a:lstStyle>
          <a:p>
            <a:r>
              <a:rPr lang="ko-KR" altLang="en-US" dirty="0"/>
              <a:t>마스터 타이틀 스타일 편집</a:t>
            </a:r>
          </a:p>
        </p:txBody>
      </p:sp>
      <p:sp>
        <p:nvSpPr>
          <p:cNvPr id="20" name="텍스트 개체 틀 19"/>
          <p:cNvSpPr>
            <a:spLocks noGrp="1"/>
          </p:cNvSpPr>
          <p:nvPr>
            <p:ph type="body" sz="quarter" idx="13" hasCustomPrompt="1"/>
          </p:nvPr>
        </p:nvSpPr>
        <p:spPr>
          <a:xfrm>
            <a:off x="6167446" y="293966"/>
            <a:ext cx="3429024" cy="240828"/>
          </a:xfrm>
          <a:prstGeom prst="rect">
            <a:avLst/>
          </a:prstGeom>
        </p:spPr>
        <p:txBody>
          <a:bodyPr/>
          <a:lstStyle>
            <a:lvl1pPr algn="r">
              <a:buNone/>
              <a:defRPr sz="100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다음_Regular" pitchFamily="2" charset="-127"/>
                <a:ea typeface="다음_Regular" pitchFamily="2" charset="-127"/>
              </a:defRPr>
            </a:lvl1pPr>
            <a:lvl2pPr>
              <a:defRPr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</a:defRPr>
            </a:lvl2pPr>
            <a:lvl3pPr>
              <a:defRPr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</a:defRPr>
            </a:lvl3pPr>
            <a:lvl4pPr>
              <a:defRPr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</a:defRPr>
            </a:lvl4pPr>
            <a:lvl5pPr>
              <a:defRPr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</a:defRPr>
            </a:lvl5pPr>
          </a:lstStyle>
          <a:p>
            <a:pPr lvl="0"/>
            <a:r>
              <a:rPr lang="ko-KR" altLang="en-US" dirty="0" err="1"/>
              <a:t>대메뉴</a:t>
            </a:r>
            <a:r>
              <a:rPr lang="ko-KR" altLang="en-US" dirty="0"/>
              <a:t> </a:t>
            </a:r>
            <a:r>
              <a:rPr lang="en-US" altLang="ko-KR" dirty="0"/>
              <a:t>&gt; </a:t>
            </a:r>
            <a:r>
              <a:rPr lang="ko-KR" altLang="en-US" dirty="0" err="1"/>
              <a:t>중메뉴</a:t>
            </a:r>
            <a:endParaRPr lang="ko-KR" altLang="en-US" dirty="0"/>
          </a:p>
        </p:txBody>
      </p:sp>
      <p:sp>
        <p:nvSpPr>
          <p:cNvPr id="22" name="텍스트 개체 틀 21"/>
          <p:cNvSpPr>
            <a:spLocks noGrp="1"/>
          </p:cNvSpPr>
          <p:nvPr>
            <p:ph type="body" sz="quarter" idx="14" hasCustomPrompt="1"/>
          </p:nvPr>
        </p:nvSpPr>
        <p:spPr>
          <a:xfrm>
            <a:off x="1238224" y="659394"/>
            <a:ext cx="6858048" cy="10001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400"/>
              </a:lnSpc>
              <a:buNone/>
              <a:defRPr sz="1000" b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Rix고딕 B" pitchFamily="18" charset="-127"/>
                <a:ea typeface="Rix고딕 B" pitchFamily="18" charset="-127"/>
              </a:defRPr>
            </a:lvl1pPr>
          </a:lstStyle>
          <a:p>
            <a:pPr lvl="0"/>
            <a:r>
              <a:rPr lang="ko-KR" altLang="en-US" dirty="0"/>
              <a:t>마스터  본문 </a:t>
            </a:r>
            <a:r>
              <a:rPr lang="ko-KR" altLang="en-US" dirty="0" err="1"/>
              <a:t>요약글</a:t>
            </a:r>
            <a:r>
              <a:rPr lang="ko-KR" altLang="en-US" dirty="0"/>
              <a:t> 스타일 편집</a:t>
            </a:r>
          </a:p>
        </p:txBody>
      </p:sp>
    </p:spTree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 끝">
    <p:bg>
      <p:bgPr>
        <a:blipFill dpi="0" rotWithShape="1">
          <a:blip r:embed="rId2" cstate="print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C:\Users\고재일\Desktop\Untitled-3.png"/>
          <p:cNvPicPr>
            <a:picLocks noChangeAspect="1" noChangeArrowheads="1"/>
          </p:cNvPicPr>
          <p:nvPr userDrawn="1"/>
        </p:nvPicPr>
        <p:blipFill>
          <a:blip r:embed="rId3" cstate="print">
            <a:lum bright="40000"/>
          </a:blip>
          <a:srcRect/>
          <a:stretch>
            <a:fillRect/>
          </a:stretch>
        </p:blipFill>
        <p:spPr bwMode="auto">
          <a:xfrm>
            <a:off x="4139289" y="3214686"/>
            <a:ext cx="1676045" cy="428628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 cstate="print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A0B8E5-FB40-48C1-B1C9-F5F1044BEB24}" type="datetimeFigureOut">
              <a:rPr lang="ko-KR" altLang="en-US" smtClean="0"/>
              <a:pPr/>
              <a:t>2025-06-19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A891FD-B4C1-49CD-A245-17FC2701CF7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eclass2.dongguk.edu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8.png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pic>
        <p:nvPicPr>
          <p:cNvPr id="11268" name="Picture 4" descr="D:\일반문서\mediopia_Logo&amp;명함\logo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31051" y="128352"/>
            <a:ext cx="1136037" cy="343921"/>
          </a:xfrm>
          <a:prstGeom prst="rect">
            <a:avLst/>
          </a:prstGeom>
          <a:noFill/>
        </p:spPr>
      </p:pic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9584" y="836712"/>
            <a:ext cx="9896416" cy="1584176"/>
          </a:xfrm>
        </p:spPr>
        <p:txBody>
          <a:bodyPr/>
          <a:lstStyle/>
          <a:p>
            <a:br>
              <a:rPr lang="en-US" altLang="ko-KR" sz="28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</a:br>
            <a:r>
              <a:rPr lang="ko-KR" altLang="en-US" sz="28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실시간 온라인 원격강의 시스템</a:t>
            </a:r>
            <a:r>
              <a:rPr lang="en-US" altLang="ko-KR" sz="28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(Virtual Campus)</a:t>
            </a:r>
            <a:br>
              <a:rPr lang="en-US" altLang="ko-KR" sz="28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</a:br>
            <a:r>
              <a:rPr lang="ko-KR" altLang="en-US" sz="28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학습자 매뉴얼</a:t>
            </a:r>
            <a:r>
              <a:rPr lang="en-US" altLang="ko-KR" sz="28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(LMS </a:t>
            </a:r>
            <a:r>
              <a:rPr lang="ko-KR" altLang="en-US" sz="28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기반</a:t>
            </a:r>
            <a:r>
              <a:rPr lang="en-US" altLang="ko-KR" sz="28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ko-KR" altLang="en-US" sz="280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83402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제목 18"/>
          <p:cNvSpPr txBox="1">
            <a:spLocks/>
          </p:cNvSpPr>
          <p:nvPr/>
        </p:nvSpPr>
        <p:spPr>
          <a:xfrm>
            <a:off x="128464" y="331844"/>
            <a:ext cx="8208912" cy="456194"/>
          </a:xfrm>
          <a:prstGeom prst="rect">
            <a:avLst/>
          </a:prstGeom>
        </p:spPr>
        <p:txBody>
          <a:bodyPr/>
          <a:lstStyle>
            <a:lvl1pPr algn="l" defTabSz="914400" rtl="0" eaLnBrk="1" latinLnBrk="1" hangingPunct="1">
              <a:spcBef>
                <a:spcPct val="0"/>
              </a:spcBef>
              <a:buNone/>
              <a:defRPr sz="2400" kern="120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6EA91C"/>
                </a:solidFill>
                <a:latin typeface="다음_SemiBold" pitchFamily="2" charset="-127"/>
                <a:ea typeface="다음_SemiBold" pitchFamily="2" charset="-127"/>
                <a:cs typeface="+mj-cs"/>
              </a:defRPr>
            </a:lvl1pPr>
          </a:lstStyle>
          <a:p>
            <a:r>
              <a:rPr lang="en-US" altLang="ko-KR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1. </a:t>
            </a:r>
            <a:r>
              <a:rPr lang="en-US" altLang="ko-KR" dirty="0" err="1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Webex</a:t>
            </a:r>
            <a:r>
              <a:rPr lang="en-US" altLang="ko-KR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ID</a:t>
            </a:r>
            <a:r>
              <a:rPr lang="ko-KR" altLang="en-US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인증 안내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894020" y="1982755"/>
            <a:ext cx="3312368" cy="1368152"/>
          </a:xfrm>
          <a:prstGeom prst="roundRect">
            <a:avLst>
              <a:gd name="adj" fmla="val 5093"/>
            </a:avLst>
          </a:prstGeom>
          <a:solidFill>
            <a:schemeClr val="bg1"/>
          </a:solidFill>
          <a:ln>
            <a:solidFill>
              <a:srgbClr val="0070C0"/>
            </a:solidFill>
          </a:ln>
          <a:effectLst>
            <a:outerShdw blurRad="50800" dist="25400" dir="2700000" algn="tl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chemeClr val="tx1"/>
                </a:solidFill>
                <a:latin typeface="+mn-ea"/>
              </a:rPr>
              <a:t>교번</a:t>
            </a:r>
            <a:r>
              <a:rPr lang="en-US" altLang="ko-KR" dirty="0">
                <a:solidFill>
                  <a:schemeClr val="tx1"/>
                </a:solidFill>
                <a:latin typeface="+mn-ea"/>
              </a:rPr>
              <a:t>/</a:t>
            </a:r>
            <a:r>
              <a:rPr lang="ko-KR" altLang="en-US" dirty="0">
                <a:solidFill>
                  <a:schemeClr val="tx1"/>
                </a:solidFill>
                <a:latin typeface="+mn-ea"/>
              </a:rPr>
              <a:t>학번</a:t>
            </a:r>
            <a:r>
              <a:rPr lang="en-US" altLang="ko-KR" dirty="0">
                <a:solidFill>
                  <a:schemeClr val="tx1"/>
                </a:solidFill>
                <a:latin typeface="+mn-ea"/>
              </a:rPr>
              <a:t>)@dgu.ac.kr</a:t>
            </a:r>
            <a:br>
              <a:rPr lang="en-US" altLang="ko-KR" dirty="0">
                <a:solidFill>
                  <a:schemeClr val="tx1"/>
                </a:solidFill>
                <a:latin typeface="+mn-ea"/>
              </a:rPr>
            </a:br>
            <a:r>
              <a:rPr lang="en-US" altLang="ko-KR" dirty="0">
                <a:solidFill>
                  <a:schemeClr val="tx1"/>
                </a:solidFill>
                <a:latin typeface="+mn-ea"/>
              </a:rPr>
              <a:t> (ID </a:t>
            </a:r>
            <a:r>
              <a:rPr lang="ko-KR" altLang="en-US" dirty="0" err="1">
                <a:solidFill>
                  <a:schemeClr val="tx1"/>
                </a:solidFill>
                <a:latin typeface="+mn-ea"/>
              </a:rPr>
              <a:t>일괄생성</a:t>
            </a:r>
            <a:r>
              <a:rPr lang="en-US" altLang="ko-KR" dirty="0">
                <a:solidFill>
                  <a:schemeClr val="tx1"/>
                </a:solidFill>
                <a:latin typeface="+mn-ea"/>
              </a:rPr>
              <a:t>)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380968" y="1132744"/>
            <a:ext cx="2700000" cy="357190"/>
          </a:xfrm>
          <a:prstGeom prst="rect">
            <a:avLst/>
          </a:prstGeom>
          <a:solidFill>
            <a:srgbClr val="6D6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err="1">
                <a:ln>
                  <a:solidFill>
                    <a:schemeClr val="tx1">
                      <a:alpha val="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Webex</a:t>
            </a:r>
            <a:r>
              <a:rPr lang="en-US" altLang="ko-KR" sz="1400" b="1" dirty="0">
                <a:ln>
                  <a:solidFill>
                    <a:schemeClr val="tx1">
                      <a:alpha val="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ID</a:t>
            </a:r>
            <a:endParaRPr lang="ko-KR" altLang="en-US" sz="1400" b="1" dirty="0">
              <a:ln>
                <a:solidFill>
                  <a:schemeClr val="tx1">
                    <a:alpha val="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038036" y="1802755"/>
            <a:ext cx="900000" cy="36000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+mn-ea"/>
              </a:rPr>
              <a:t>신규 </a:t>
            </a:r>
            <a:r>
              <a:rPr lang="en-US" altLang="ko-KR" sz="1050" b="1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+mn-ea"/>
              </a:rPr>
              <a:t>ID</a:t>
            </a:r>
            <a:endParaRPr lang="en-US" sz="1050" b="1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latin typeface="+mn-ea"/>
            </a:endParaRPr>
          </a:p>
        </p:txBody>
      </p:sp>
      <p:sp>
        <p:nvSpPr>
          <p:cNvPr id="10" name="Freeform 3"/>
          <p:cNvSpPr/>
          <p:nvPr/>
        </p:nvSpPr>
        <p:spPr>
          <a:xfrm>
            <a:off x="776536" y="3717032"/>
            <a:ext cx="8280919" cy="2664296"/>
          </a:xfrm>
          <a:custGeom>
            <a:avLst/>
            <a:gdLst>
              <a:gd name="connsiteX0" fmla="*/ 107926 w 7824576"/>
              <a:gd name="connsiteY0" fmla="*/ 0 h 939835"/>
              <a:gd name="connsiteX1" fmla="*/ 0 w 7824576"/>
              <a:gd name="connsiteY1" fmla="*/ 107811 h 939835"/>
              <a:gd name="connsiteX2" fmla="*/ 0 w 7824576"/>
              <a:gd name="connsiteY2" fmla="*/ 832037 h 939835"/>
              <a:gd name="connsiteX3" fmla="*/ 107926 w 7824576"/>
              <a:gd name="connsiteY3" fmla="*/ 939835 h 939835"/>
              <a:gd name="connsiteX4" fmla="*/ 7716664 w 7824576"/>
              <a:gd name="connsiteY4" fmla="*/ 939835 h 939835"/>
              <a:gd name="connsiteX5" fmla="*/ 7824576 w 7824576"/>
              <a:gd name="connsiteY5" fmla="*/ 832037 h 939835"/>
              <a:gd name="connsiteX6" fmla="*/ 7824576 w 7824576"/>
              <a:gd name="connsiteY6" fmla="*/ 107811 h 939835"/>
              <a:gd name="connsiteX7" fmla="*/ 7716664 w 7824576"/>
              <a:gd name="connsiteY7" fmla="*/ 0 h 939835"/>
              <a:gd name="connsiteX8" fmla="*/ 107926 w 7824576"/>
              <a:gd name="connsiteY8" fmla="*/ 0 h 9398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7824576" h="939835">
                <a:moveTo>
                  <a:pt x="107926" y="0"/>
                </a:moveTo>
                <a:cubicBezTo>
                  <a:pt x="107926" y="0"/>
                  <a:pt x="0" y="0"/>
                  <a:pt x="0" y="107811"/>
                </a:cubicBezTo>
                <a:lnTo>
                  <a:pt x="0" y="832037"/>
                </a:lnTo>
                <a:cubicBezTo>
                  <a:pt x="0" y="832037"/>
                  <a:pt x="0" y="939835"/>
                  <a:pt x="107926" y="939835"/>
                </a:cubicBezTo>
                <a:lnTo>
                  <a:pt x="7716664" y="939835"/>
                </a:lnTo>
                <a:cubicBezTo>
                  <a:pt x="7716664" y="939835"/>
                  <a:pt x="7824576" y="939835"/>
                  <a:pt x="7824576" y="832037"/>
                </a:cubicBezTo>
                <a:lnTo>
                  <a:pt x="7824576" y="107811"/>
                </a:lnTo>
                <a:cubicBezTo>
                  <a:pt x="7824576" y="107811"/>
                  <a:pt x="7824576" y="0"/>
                  <a:pt x="7716664" y="0"/>
                </a:cubicBezTo>
                <a:lnTo>
                  <a:pt x="107926" y="0"/>
                </a:lnTo>
              </a:path>
            </a:pathLst>
          </a:custGeom>
          <a:solidFill>
            <a:srgbClr val="DCF1F5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대단위 사용자의  </a:t>
            </a:r>
            <a:r>
              <a:rPr lang="en-US" altLang="ko-KR" dirty="0" err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Webex</a:t>
            </a:r>
            <a:r>
              <a:rPr lang="en-US" altLang="ko-KR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이용자 관리 편의성 제공</a:t>
            </a:r>
            <a:endParaRPr lang="en-US" altLang="ko-KR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신규 </a:t>
            </a:r>
            <a:r>
              <a:rPr lang="en-US" altLang="ko-KR" dirty="0" err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Webex</a:t>
            </a:r>
            <a:r>
              <a:rPr lang="en-US" altLang="ko-KR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ID</a:t>
            </a:r>
            <a:r>
              <a:rPr lang="ko-KR" altLang="en-US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는 </a:t>
            </a:r>
            <a:r>
              <a:rPr lang="ko-KR" altLang="en-US" dirty="0" err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이메일용이</a:t>
            </a:r>
            <a:r>
              <a:rPr lang="ko-KR" altLang="en-US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아닌 </a:t>
            </a:r>
            <a:r>
              <a:rPr lang="en-US" altLang="ko-KR" b="1" u="sng" dirty="0" err="1">
                <a:solidFill>
                  <a:srgbClr val="AB290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Webex</a:t>
            </a:r>
            <a:r>
              <a:rPr lang="en-US" altLang="ko-KR" b="1" u="sng" dirty="0">
                <a:solidFill>
                  <a:srgbClr val="AB290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u="sng" dirty="0">
                <a:solidFill>
                  <a:srgbClr val="AB290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로그인 및 </a:t>
            </a:r>
            <a:r>
              <a:rPr lang="ko-KR" altLang="en-US" b="1" u="sng" dirty="0" err="1">
                <a:solidFill>
                  <a:srgbClr val="AB290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인증용</a:t>
            </a:r>
            <a:r>
              <a:rPr lang="ko-KR" altLang="en-US" b="1" u="sng" dirty="0">
                <a:solidFill>
                  <a:srgbClr val="AB290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b="1" u="sng" dirty="0">
                <a:solidFill>
                  <a:srgbClr val="AB290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ID</a:t>
            </a:r>
          </a:p>
          <a:p>
            <a:pPr lvl="1"/>
            <a:endParaRPr lang="en-US" altLang="zh-CN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zh-CN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* </a:t>
            </a:r>
            <a:r>
              <a:rPr lang="ko-KR" altLang="en-US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신규  </a:t>
            </a:r>
            <a:r>
              <a:rPr lang="en-US" altLang="ko-KR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ID </a:t>
            </a:r>
            <a:r>
              <a:rPr lang="ko-KR" altLang="en-US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및 비밀번호는 </a:t>
            </a:r>
            <a:r>
              <a:rPr lang="en-US" altLang="ko-KR" dirty="0" err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Webex</a:t>
            </a:r>
            <a:r>
              <a:rPr lang="en-US" altLang="ko-KR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App </a:t>
            </a:r>
            <a:r>
              <a:rPr lang="ko-KR" altLang="en-US" dirty="0" err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로그인을</a:t>
            </a:r>
            <a:r>
              <a:rPr lang="ko-KR" altLang="en-US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위해 별도로 숙지 필요</a:t>
            </a:r>
            <a:endParaRPr lang="zh-CN" altLang="en-US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7052348" y="805683"/>
            <a:ext cx="2448272" cy="665342"/>
          </a:xfrm>
          <a:prstGeom prst="rect">
            <a:avLst/>
          </a:prstGeom>
          <a:solidFill>
            <a:srgbClr val="FFFF00">
              <a:alpha val="50000"/>
            </a:srgbClr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b="1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예시</a:t>
            </a:r>
            <a:r>
              <a:rPr lang="en-US" altLang="ko-KR" sz="1100" b="1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r>
              <a:rPr lang="ko-KR" altLang="en-US" sz="1100" b="1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교번이 </a:t>
            </a:r>
            <a:r>
              <a:rPr lang="en-US" altLang="ko-KR" sz="1100" b="1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20201234</a:t>
            </a:r>
            <a:r>
              <a:rPr lang="ko-KR" altLang="en-US" sz="1100" b="1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인 사람의 </a:t>
            </a:r>
            <a:r>
              <a:rPr lang="en-US" altLang="ko-KR" sz="1100" b="1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ID</a:t>
            </a:r>
          </a:p>
          <a:p>
            <a:r>
              <a:rPr lang="en-US" altLang="ko-KR" sz="1100" b="1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20201234@dgu.ac.kr</a:t>
            </a:r>
          </a:p>
        </p:txBody>
      </p:sp>
      <p:sp>
        <p:nvSpPr>
          <p:cNvPr id="12" name="모서리가 둥근 직사각형 11"/>
          <p:cNvSpPr/>
          <p:nvPr/>
        </p:nvSpPr>
        <p:spPr>
          <a:xfrm>
            <a:off x="4682988" y="1998523"/>
            <a:ext cx="3312368" cy="1368152"/>
          </a:xfrm>
          <a:prstGeom prst="roundRect">
            <a:avLst>
              <a:gd name="adj" fmla="val 5093"/>
            </a:avLst>
          </a:prstGeom>
          <a:solidFill>
            <a:schemeClr val="bg1"/>
          </a:solidFill>
          <a:ln>
            <a:solidFill>
              <a:srgbClr val="0070C0"/>
            </a:solidFill>
          </a:ln>
          <a:effectLst>
            <a:outerShdw blurRad="50800" dist="25400" dir="2700000" algn="tl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+mn-ea"/>
              </a:rPr>
              <a:t>LMS </a:t>
            </a:r>
            <a:r>
              <a:rPr lang="ko-KR" altLang="en-US" dirty="0">
                <a:solidFill>
                  <a:schemeClr val="tx1"/>
                </a:solidFill>
                <a:latin typeface="+mn-ea"/>
              </a:rPr>
              <a:t>로그인 후 </a:t>
            </a:r>
            <a:br>
              <a:rPr lang="en-US" altLang="ko-KR" dirty="0">
                <a:solidFill>
                  <a:schemeClr val="tx1"/>
                </a:solidFill>
                <a:latin typeface="+mn-ea"/>
              </a:rPr>
            </a:br>
            <a:r>
              <a:rPr lang="ko-KR" altLang="en-US" b="1" dirty="0">
                <a:solidFill>
                  <a:schemeClr val="tx1"/>
                </a:solidFill>
                <a:latin typeface="+mn-ea"/>
              </a:rPr>
              <a:t>화상 강의 계정 정보</a:t>
            </a:r>
            <a:r>
              <a:rPr lang="ko-KR" altLang="en-US" dirty="0">
                <a:solidFill>
                  <a:schemeClr val="tx1"/>
                </a:solidFill>
                <a:latin typeface="+mn-ea"/>
              </a:rPr>
              <a:t>에서 </a:t>
            </a:r>
            <a:br>
              <a:rPr lang="en-US" altLang="ko-KR" dirty="0">
                <a:solidFill>
                  <a:schemeClr val="tx1"/>
                </a:solidFill>
                <a:latin typeface="+mn-ea"/>
              </a:rPr>
            </a:br>
            <a:r>
              <a:rPr lang="ko-KR" altLang="en-US" dirty="0">
                <a:solidFill>
                  <a:schemeClr val="tx1"/>
                </a:solidFill>
                <a:latin typeface="+mn-ea"/>
              </a:rPr>
              <a:t>설정한 비밀번호</a:t>
            </a:r>
            <a:endParaRPr lang="en-US" altLang="ko-KR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827004" y="1818523"/>
            <a:ext cx="900000" cy="36000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+mn-ea"/>
              </a:rPr>
              <a:t>신규 </a:t>
            </a:r>
            <a:r>
              <a:rPr lang="en-US" altLang="ko-KR" sz="1050" b="1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+mn-ea"/>
              </a:rPr>
              <a:t>PW</a:t>
            </a:r>
            <a:endParaRPr lang="en-US" sz="1050" b="1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latin typeface="+mn-ea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6411180" y="3178556"/>
            <a:ext cx="3168352" cy="1581203"/>
            <a:chOff x="1280592" y="3819295"/>
            <a:chExt cx="4608512" cy="2584925"/>
          </a:xfrm>
        </p:grpSpPr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80592" y="3819295"/>
              <a:ext cx="4608512" cy="2584925"/>
            </a:xfrm>
            <a:prstGeom prst="rect">
              <a:avLst/>
            </a:prstGeom>
          </p:spPr>
        </p:pic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88705" y="4293096"/>
              <a:ext cx="792264" cy="185423"/>
            </a:xfrm>
            <a:prstGeom prst="rect">
              <a:avLst/>
            </a:prstGeom>
          </p:spPr>
        </p:pic>
      </p:grpSp>
      <p:sp>
        <p:nvSpPr>
          <p:cNvPr id="15" name="직사각형 14"/>
          <p:cNvSpPr/>
          <p:nvPr/>
        </p:nvSpPr>
        <p:spPr>
          <a:xfrm>
            <a:off x="6940328" y="3638603"/>
            <a:ext cx="1055028" cy="24332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16" name="꺾인 연결선 15"/>
          <p:cNvCxnSpPr/>
          <p:nvPr/>
        </p:nvCxnSpPr>
        <p:spPr>
          <a:xfrm rot="16200000" flipH="1">
            <a:off x="7825042" y="2477322"/>
            <a:ext cx="817228" cy="476600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타원 17"/>
          <p:cNvSpPr/>
          <p:nvPr/>
        </p:nvSpPr>
        <p:spPr>
          <a:xfrm>
            <a:off x="8399956" y="3073476"/>
            <a:ext cx="144000" cy="14401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4258" y="3452805"/>
            <a:ext cx="540571" cy="1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2278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891FD-B4C1-49CD-A245-17FC2701CF71}" type="slidenum">
              <a:rPr lang="ko-KR" altLang="en-US" smtClean="0"/>
              <a:pPr/>
              <a:t>3</a:t>
            </a:fld>
            <a:endParaRPr lang="ko-KR" altLang="en-US" dirty="0"/>
          </a:p>
        </p:txBody>
      </p:sp>
      <p:sp>
        <p:nvSpPr>
          <p:cNvPr id="20" name="직사각형 19"/>
          <p:cNvSpPr/>
          <p:nvPr/>
        </p:nvSpPr>
        <p:spPr>
          <a:xfrm>
            <a:off x="380968" y="1132744"/>
            <a:ext cx="2700000" cy="357190"/>
          </a:xfrm>
          <a:prstGeom prst="rect">
            <a:avLst/>
          </a:prstGeom>
          <a:solidFill>
            <a:srgbClr val="6D6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ln>
                  <a:solidFill>
                    <a:schemeClr val="tx1">
                      <a:alpha val="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신규 </a:t>
            </a:r>
            <a:r>
              <a:rPr lang="en-US" altLang="ko-KR" sz="1400" b="1" dirty="0" err="1">
                <a:ln>
                  <a:solidFill>
                    <a:schemeClr val="tx1">
                      <a:alpha val="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Webex</a:t>
            </a:r>
            <a:r>
              <a:rPr lang="en-US" altLang="ko-KR" sz="1400" b="1" dirty="0">
                <a:ln>
                  <a:solidFill>
                    <a:schemeClr val="tx1">
                      <a:alpha val="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ID </a:t>
            </a:r>
            <a:r>
              <a:rPr lang="ko-KR" altLang="en-US" sz="1400" b="1" dirty="0">
                <a:ln>
                  <a:solidFill>
                    <a:schemeClr val="tx1">
                      <a:alpha val="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인증 방법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380968" y="1561371"/>
            <a:ext cx="9216000" cy="48600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093" y="3054095"/>
            <a:ext cx="7695749" cy="267213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직사각형 12"/>
          <p:cNvSpPr/>
          <p:nvPr/>
        </p:nvSpPr>
        <p:spPr>
          <a:xfrm>
            <a:off x="5199953" y="2280762"/>
            <a:ext cx="2383161" cy="1131201"/>
          </a:xfrm>
          <a:prstGeom prst="rect">
            <a:avLst/>
          </a:prstGeom>
          <a:solidFill>
            <a:srgbClr val="FFFF00"/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100" b="1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[ LMS </a:t>
            </a:r>
            <a:r>
              <a:rPr lang="ko-KR" altLang="en-US" sz="1100" b="1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접속 </a:t>
            </a:r>
            <a:r>
              <a:rPr lang="en-US" altLang="ko-KR" sz="1100" b="1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]</a:t>
            </a:r>
          </a:p>
          <a:p>
            <a: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hlinkClick r:id="rId4"/>
              </a:rPr>
              <a:t>https</a:t>
            </a:r>
            <a:r>
              <a:rPr lang="en-US" altLang="ko-KR" sz="1100" i="1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hlinkClick r:id="rId4"/>
              </a:rPr>
              <a:t>://eclass2.</a:t>
            </a:r>
            <a: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hlinkClick r:id="rId4"/>
              </a:rPr>
              <a:t>dongguk.edu</a:t>
            </a:r>
            <a:endParaRPr lang="en-US" altLang="ko-KR" sz="1100" i="1" dirty="0">
              <a:solidFill>
                <a:schemeClr val="tx2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endParaRPr lang="en-US" altLang="ko-KR" sz="1100" i="1" dirty="0">
              <a:solidFill>
                <a:schemeClr val="tx2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1100" b="1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[ </a:t>
            </a:r>
            <a:r>
              <a:rPr lang="ko-KR" altLang="en-US" sz="1100" b="1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로그인 </a:t>
            </a:r>
            <a:r>
              <a:rPr lang="en-US" altLang="ko-KR" sz="1100" b="1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]</a:t>
            </a:r>
          </a:p>
          <a:p>
            <a:r>
              <a:rPr lang="en-US" altLang="ko-KR" sz="1100" i="1" dirty="0" err="1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eClass</a:t>
            </a:r>
            <a: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계정 정보 입력 후</a:t>
            </a:r>
            <a: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로그인  </a:t>
            </a:r>
            <a:endParaRPr lang="en-US" altLang="ko-KR" sz="1100" i="1" dirty="0">
              <a:solidFill>
                <a:schemeClr val="tx2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658014" y="3202836"/>
            <a:ext cx="990062" cy="27379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" name="타원 15"/>
          <p:cNvSpPr/>
          <p:nvPr/>
        </p:nvSpPr>
        <p:spPr>
          <a:xfrm>
            <a:off x="3086276" y="2995434"/>
            <a:ext cx="144000" cy="14401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17" name="꺾인 연결선 16"/>
          <p:cNvCxnSpPr>
            <a:stCxn id="13" idx="1"/>
            <a:endCxn id="16" idx="0"/>
          </p:cNvCxnSpPr>
          <p:nvPr/>
        </p:nvCxnSpPr>
        <p:spPr>
          <a:xfrm rot="10800000" flipV="1">
            <a:off x="3158277" y="2846362"/>
            <a:ext cx="2041677" cy="149071"/>
          </a:xfrm>
          <a:prstGeom prst="bentConnector2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제목 18"/>
          <p:cNvSpPr txBox="1">
            <a:spLocks/>
          </p:cNvSpPr>
          <p:nvPr/>
        </p:nvSpPr>
        <p:spPr>
          <a:xfrm>
            <a:off x="128464" y="331844"/>
            <a:ext cx="8208912" cy="456194"/>
          </a:xfrm>
          <a:prstGeom prst="rect">
            <a:avLst/>
          </a:prstGeom>
        </p:spPr>
        <p:txBody>
          <a:bodyPr/>
          <a:lstStyle>
            <a:lvl1pPr algn="l" defTabSz="914400" rtl="0" eaLnBrk="1" latinLnBrk="1" hangingPunct="1">
              <a:spcBef>
                <a:spcPct val="0"/>
              </a:spcBef>
              <a:buNone/>
              <a:defRPr sz="2400" kern="120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6EA91C"/>
                </a:solidFill>
                <a:latin typeface="다음_SemiBold" pitchFamily="2" charset="-127"/>
                <a:ea typeface="다음_SemiBold" pitchFamily="2" charset="-127"/>
                <a:cs typeface="+mj-cs"/>
              </a:defRPr>
            </a:lvl1pPr>
          </a:lstStyle>
          <a:p>
            <a:r>
              <a:rPr lang="en-US" altLang="ko-KR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1. </a:t>
            </a:r>
            <a:r>
              <a:rPr lang="en-US" altLang="ko-KR" dirty="0" err="1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Webex</a:t>
            </a:r>
            <a:r>
              <a:rPr lang="en-US" altLang="ko-KR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ID</a:t>
            </a:r>
            <a:r>
              <a:rPr lang="ko-KR" altLang="en-US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및 인증 방법 변경 안내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6116463" y="841067"/>
            <a:ext cx="3278168" cy="108000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6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강의 개강 전 반드시 </a:t>
            </a:r>
            <a:endParaRPr lang="en-US" altLang="ko-KR" sz="160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6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신규 </a:t>
            </a:r>
            <a:r>
              <a:rPr lang="en-US" altLang="ko-KR" sz="1600" dirty="0" err="1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Webex</a:t>
            </a:r>
            <a:r>
              <a:rPr lang="en-US" altLang="ko-KR" sz="16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 ID </a:t>
            </a:r>
            <a:r>
              <a:rPr lang="ko-KR" altLang="en-US" sz="16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인증 필요</a:t>
            </a:r>
            <a:r>
              <a:rPr lang="en-US" altLang="ko-KR" sz="16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620166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380968" y="1561371"/>
            <a:ext cx="9216000" cy="48600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552" y="1829440"/>
            <a:ext cx="8424641" cy="2739046"/>
          </a:xfrm>
          <a:prstGeom prst="rect">
            <a:avLst/>
          </a:prstGeom>
        </p:spPr>
      </p:pic>
      <p:sp>
        <p:nvSpPr>
          <p:cNvPr id="16" name="제목 18"/>
          <p:cNvSpPr txBox="1">
            <a:spLocks/>
          </p:cNvSpPr>
          <p:nvPr/>
        </p:nvSpPr>
        <p:spPr>
          <a:xfrm>
            <a:off x="128464" y="331844"/>
            <a:ext cx="8208912" cy="456194"/>
          </a:xfrm>
          <a:prstGeom prst="rect">
            <a:avLst/>
          </a:prstGeom>
        </p:spPr>
        <p:txBody>
          <a:bodyPr/>
          <a:lstStyle>
            <a:lvl1pPr algn="l" defTabSz="914400" rtl="0" eaLnBrk="1" latinLnBrk="1" hangingPunct="1">
              <a:spcBef>
                <a:spcPct val="0"/>
              </a:spcBef>
              <a:buNone/>
              <a:defRPr sz="2400" kern="120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6EA91C"/>
                </a:solidFill>
                <a:latin typeface="다음_SemiBold" pitchFamily="2" charset="-127"/>
                <a:ea typeface="다음_SemiBold" pitchFamily="2" charset="-127"/>
                <a:cs typeface="+mj-cs"/>
              </a:defRPr>
            </a:lvl1pPr>
          </a:lstStyle>
          <a:p>
            <a:r>
              <a:rPr lang="en-US" altLang="ko-KR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1. </a:t>
            </a:r>
            <a:r>
              <a:rPr lang="en-US" altLang="ko-KR" dirty="0" err="1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Webex</a:t>
            </a:r>
            <a:r>
              <a:rPr lang="en-US" altLang="ko-KR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ID </a:t>
            </a:r>
            <a:r>
              <a:rPr lang="ko-KR" altLang="en-US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인증 안내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891FD-B4C1-49CD-A245-17FC2701CF71}" type="slidenum">
              <a:rPr lang="ko-KR" altLang="en-US" smtClean="0"/>
              <a:pPr/>
              <a:t>4</a:t>
            </a:fld>
            <a:endParaRPr lang="ko-KR" altLang="en-US" dirty="0"/>
          </a:p>
        </p:txBody>
      </p:sp>
      <p:sp>
        <p:nvSpPr>
          <p:cNvPr id="20" name="직사각형 19"/>
          <p:cNvSpPr/>
          <p:nvPr/>
        </p:nvSpPr>
        <p:spPr>
          <a:xfrm>
            <a:off x="380968" y="1132744"/>
            <a:ext cx="2700000" cy="357190"/>
          </a:xfrm>
          <a:prstGeom prst="rect">
            <a:avLst/>
          </a:prstGeom>
          <a:solidFill>
            <a:srgbClr val="6D6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ln>
                  <a:solidFill>
                    <a:schemeClr val="tx1">
                      <a:alpha val="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신규 </a:t>
            </a:r>
            <a:r>
              <a:rPr lang="en-US" altLang="ko-KR" sz="1400" b="1" dirty="0" err="1">
                <a:ln>
                  <a:solidFill>
                    <a:schemeClr val="tx1">
                      <a:alpha val="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Webex</a:t>
            </a:r>
            <a:r>
              <a:rPr lang="en-US" altLang="ko-KR" sz="1400" b="1" dirty="0">
                <a:ln>
                  <a:solidFill>
                    <a:schemeClr val="tx1">
                      <a:alpha val="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ID </a:t>
            </a:r>
            <a:r>
              <a:rPr lang="ko-KR" altLang="en-US" sz="1400" b="1" dirty="0">
                <a:ln>
                  <a:solidFill>
                    <a:schemeClr val="tx1">
                      <a:alpha val="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비밀번호 변경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4570106" y="1931059"/>
            <a:ext cx="720080" cy="25270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23" name="꺾인 연결선 22"/>
          <p:cNvCxnSpPr/>
          <p:nvPr/>
        </p:nvCxnSpPr>
        <p:spPr>
          <a:xfrm rot="5400000">
            <a:off x="3822859" y="2552043"/>
            <a:ext cx="1440160" cy="720080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그룹 5"/>
          <p:cNvGrpSpPr/>
          <p:nvPr/>
        </p:nvGrpSpPr>
        <p:grpSpPr>
          <a:xfrm>
            <a:off x="1136576" y="3677353"/>
            <a:ext cx="4608512" cy="2584925"/>
            <a:chOff x="1280592" y="3819295"/>
            <a:chExt cx="4608512" cy="2584925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80592" y="3819295"/>
              <a:ext cx="4608512" cy="2584925"/>
            </a:xfrm>
            <a:prstGeom prst="rect">
              <a:avLst/>
            </a:prstGeom>
          </p:spPr>
        </p:pic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88705" y="4293096"/>
              <a:ext cx="792264" cy="185423"/>
            </a:xfrm>
            <a:prstGeom prst="rect">
              <a:avLst/>
            </a:prstGeom>
          </p:spPr>
        </p:pic>
      </p:grpSp>
      <p:sp>
        <p:nvSpPr>
          <p:cNvPr id="27" name="직사각형 26"/>
          <p:cNvSpPr/>
          <p:nvPr/>
        </p:nvSpPr>
        <p:spPr>
          <a:xfrm>
            <a:off x="5393851" y="4089716"/>
            <a:ext cx="2789753" cy="902244"/>
          </a:xfrm>
          <a:prstGeom prst="rect">
            <a:avLst/>
          </a:prstGeom>
          <a:solidFill>
            <a:srgbClr val="FFFF00"/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100" b="1" i="1" dirty="0">
              <a:solidFill>
                <a:schemeClr val="tx2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1100" b="1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[</a:t>
            </a:r>
            <a:r>
              <a:rPr lang="ko-KR" altLang="en-US" sz="1100" b="1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화상강의 계정정보</a:t>
            </a:r>
            <a:r>
              <a:rPr lang="en-US" altLang="ko-KR" sz="1100" b="1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]</a:t>
            </a:r>
          </a:p>
          <a:p>
            <a:pPr marL="171450" indent="-171450">
              <a:buFontTx/>
              <a:buChar char="-"/>
            </a:pPr>
            <a:r>
              <a:rPr lang="ko-KR" altLang="en-US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자신의 화상강의 계정 정보 확인 가능</a:t>
            </a:r>
            <a:endParaRPr lang="en-US" altLang="ko-KR" sz="1100" i="1" dirty="0">
              <a:solidFill>
                <a:schemeClr val="tx2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buFontTx/>
              <a:buChar char="-"/>
            </a:pPr>
            <a: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WEBEX </a:t>
            </a:r>
            <a:r>
              <a:rPr lang="ko-KR" altLang="en-US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패스워드 변경 가능</a:t>
            </a:r>
            <a:endParaRPr lang="en-US" altLang="ko-KR" sz="1100" i="1" dirty="0">
              <a:solidFill>
                <a:schemeClr val="tx2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buFontTx/>
              <a:buChar char="-"/>
            </a:pPr>
            <a: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WEBEX </a:t>
            </a:r>
            <a:r>
              <a:rPr lang="ko-KR" altLang="en-US" sz="1100" i="1" dirty="0" err="1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최초인증</a:t>
            </a:r>
            <a:endParaRPr lang="en-US" altLang="ko-KR" sz="1100" i="1" dirty="0">
              <a:solidFill>
                <a:schemeClr val="tx2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	</a:t>
            </a:r>
          </a:p>
        </p:txBody>
      </p:sp>
      <p:sp>
        <p:nvSpPr>
          <p:cNvPr id="25" name="타원 24"/>
          <p:cNvSpPr/>
          <p:nvPr/>
        </p:nvSpPr>
        <p:spPr>
          <a:xfrm>
            <a:off x="4111959" y="3605345"/>
            <a:ext cx="144000" cy="14401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68615" y="4134514"/>
            <a:ext cx="786720" cy="18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954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380968" y="1561371"/>
            <a:ext cx="9216000" cy="48600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552" y="1829440"/>
            <a:ext cx="8424641" cy="2739046"/>
          </a:xfrm>
          <a:prstGeom prst="rect">
            <a:avLst/>
          </a:prstGeom>
        </p:spPr>
      </p:pic>
      <p:sp>
        <p:nvSpPr>
          <p:cNvPr id="16" name="제목 18"/>
          <p:cNvSpPr txBox="1">
            <a:spLocks/>
          </p:cNvSpPr>
          <p:nvPr/>
        </p:nvSpPr>
        <p:spPr>
          <a:xfrm>
            <a:off x="128464" y="331844"/>
            <a:ext cx="8208912" cy="456194"/>
          </a:xfrm>
          <a:prstGeom prst="rect">
            <a:avLst/>
          </a:prstGeom>
        </p:spPr>
        <p:txBody>
          <a:bodyPr/>
          <a:lstStyle>
            <a:lvl1pPr algn="l" defTabSz="914400" rtl="0" eaLnBrk="1" latinLnBrk="1" hangingPunct="1">
              <a:spcBef>
                <a:spcPct val="0"/>
              </a:spcBef>
              <a:buNone/>
              <a:defRPr sz="2400" kern="120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6EA91C"/>
                </a:solidFill>
                <a:latin typeface="다음_SemiBold" pitchFamily="2" charset="-127"/>
                <a:ea typeface="다음_SemiBold" pitchFamily="2" charset="-127"/>
                <a:cs typeface="+mj-cs"/>
              </a:defRPr>
            </a:lvl1pPr>
          </a:lstStyle>
          <a:p>
            <a:r>
              <a:rPr lang="en-US" altLang="ko-KR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1. </a:t>
            </a:r>
            <a:r>
              <a:rPr lang="en-US" altLang="ko-KR" dirty="0" err="1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Webex</a:t>
            </a:r>
            <a:r>
              <a:rPr lang="en-US" altLang="ko-KR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ID </a:t>
            </a:r>
            <a:r>
              <a:rPr lang="ko-KR" altLang="en-US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인증 안내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891FD-B4C1-49CD-A245-17FC2701CF71}" type="slidenum">
              <a:rPr lang="ko-KR" altLang="en-US" smtClean="0"/>
              <a:pPr/>
              <a:t>5</a:t>
            </a:fld>
            <a:endParaRPr lang="ko-KR" altLang="en-US" dirty="0"/>
          </a:p>
        </p:txBody>
      </p:sp>
      <p:sp>
        <p:nvSpPr>
          <p:cNvPr id="20" name="직사각형 19"/>
          <p:cNvSpPr/>
          <p:nvPr/>
        </p:nvSpPr>
        <p:spPr>
          <a:xfrm>
            <a:off x="380968" y="1132744"/>
            <a:ext cx="2700000" cy="357190"/>
          </a:xfrm>
          <a:prstGeom prst="rect">
            <a:avLst/>
          </a:prstGeom>
          <a:solidFill>
            <a:srgbClr val="6D6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ln>
                  <a:solidFill>
                    <a:schemeClr val="tx1">
                      <a:alpha val="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신규 </a:t>
            </a:r>
            <a:r>
              <a:rPr lang="en-US" altLang="ko-KR" sz="1400" b="1" dirty="0" err="1">
                <a:ln>
                  <a:solidFill>
                    <a:schemeClr val="tx1">
                      <a:alpha val="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Webex</a:t>
            </a:r>
            <a:r>
              <a:rPr lang="en-US" altLang="ko-KR" sz="1400" b="1" dirty="0">
                <a:ln>
                  <a:solidFill>
                    <a:schemeClr val="tx1">
                      <a:alpha val="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ID </a:t>
            </a:r>
            <a:r>
              <a:rPr lang="ko-KR" altLang="en-US" sz="1400" b="1" dirty="0">
                <a:ln>
                  <a:solidFill>
                    <a:schemeClr val="tx1">
                      <a:alpha val="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비밀번호 변경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6753199" y="700275"/>
            <a:ext cx="2923213" cy="108000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6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최초 인증 전</a:t>
            </a:r>
            <a:br>
              <a:rPr lang="en-US" altLang="ko-KR" sz="16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</a:br>
            <a:r>
              <a:rPr lang="ko-KR" altLang="en-US" sz="16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패스워드 설정 필수</a:t>
            </a:r>
            <a:endParaRPr lang="en-US" altLang="ko-KR" sz="160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1275235" y="3836446"/>
            <a:ext cx="4608512" cy="2584925"/>
            <a:chOff x="1280592" y="3819295"/>
            <a:chExt cx="4608512" cy="2584925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80592" y="3819295"/>
              <a:ext cx="4608512" cy="2584925"/>
            </a:xfrm>
            <a:prstGeom prst="rect">
              <a:avLst/>
            </a:prstGeom>
          </p:spPr>
        </p:pic>
        <p:pic>
          <p:nvPicPr>
            <p:cNvPr id="14" name="그림 1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88705" y="4293096"/>
              <a:ext cx="792264" cy="185423"/>
            </a:xfrm>
            <a:prstGeom prst="rect">
              <a:avLst/>
            </a:prstGeom>
          </p:spPr>
        </p:pic>
      </p:grpSp>
      <p:sp>
        <p:nvSpPr>
          <p:cNvPr id="19" name="직사각형 18"/>
          <p:cNvSpPr/>
          <p:nvPr/>
        </p:nvSpPr>
        <p:spPr>
          <a:xfrm>
            <a:off x="2260142" y="4603582"/>
            <a:ext cx="1317270" cy="265578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23" name="꺾인 연결선 22"/>
          <p:cNvCxnSpPr>
            <a:stCxn id="19" idx="3"/>
            <a:endCxn id="17" idx="4"/>
          </p:cNvCxnSpPr>
          <p:nvPr/>
        </p:nvCxnSpPr>
        <p:spPr>
          <a:xfrm>
            <a:off x="3577412" y="4736371"/>
            <a:ext cx="1922555" cy="271607"/>
          </a:xfrm>
          <a:prstGeom prst="bentConnector4">
            <a:avLst>
              <a:gd name="adj1" fmla="val 48127"/>
              <a:gd name="adj2" fmla="val 184166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/>
          <p:cNvSpPr/>
          <p:nvPr/>
        </p:nvSpPr>
        <p:spPr>
          <a:xfrm>
            <a:off x="5464022" y="3671267"/>
            <a:ext cx="3917000" cy="1269112"/>
          </a:xfrm>
          <a:prstGeom prst="rect">
            <a:avLst/>
          </a:prstGeom>
          <a:solidFill>
            <a:srgbClr val="FFFF00"/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100" b="1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[ WEBEX </a:t>
            </a:r>
            <a:r>
              <a:rPr lang="ko-KR" altLang="en-US" sz="1100" b="1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패스워드</a:t>
            </a:r>
            <a:r>
              <a:rPr lang="en-US" altLang="ko-KR" sz="1100" b="1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]</a:t>
            </a:r>
          </a:p>
          <a:p>
            <a: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화상강의 사용하기 위해서는 비밀번호 세팅 필요</a:t>
            </a:r>
            <a: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!!</a:t>
            </a:r>
          </a:p>
          <a:p>
            <a:pPr marL="171450" indent="-171450">
              <a:buFontTx/>
              <a:buChar char="-"/>
            </a:pPr>
            <a:r>
              <a:rPr lang="en-US" altLang="ko-KR" sz="1100" i="1" dirty="0" err="1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webex</a:t>
            </a:r>
            <a: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패스워드 변경 가능</a:t>
            </a:r>
            <a:b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변경할 패스워드 입력 후 </a:t>
            </a:r>
            <a:r>
              <a:rPr lang="ko-KR" altLang="en-US" sz="1100" b="1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저장</a:t>
            </a:r>
            <a:r>
              <a:rPr lang="ko-KR" altLang="en-US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버튼 클릭</a:t>
            </a:r>
            <a:b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b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ko-KR" altLang="en-US" sz="1100" b="1" i="1" u="sng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100" b="1" i="1" u="sng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* </a:t>
            </a:r>
            <a:r>
              <a:rPr lang="ko-KR" altLang="en-US" sz="1100" b="1" i="1" u="sng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본 </a:t>
            </a:r>
            <a:r>
              <a:rPr lang="en-US" altLang="ko-KR" sz="1100" b="1" i="1" u="sng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ID</a:t>
            </a:r>
            <a:r>
              <a:rPr lang="ko-KR" altLang="en-US" sz="1100" b="1" i="1" u="sng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와 비밀번호는 별도로 숙지 필요</a:t>
            </a:r>
            <a: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	</a:t>
            </a:r>
          </a:p>
        </p:txBody>
      </p:sp>
      <p:sp>
        <p:nvSpPr>
          <p:cNvPr id="17" name="타원 16"/>
          <p:cNvSpPr/>
          <p:nvPr/>
        </p:nvSpPr>
        <p:spPr>
          <a:xfrm>
            <a:off x="5427967" y="4863962"/>
            <a:ext cx="144000" cy="14401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96397" y="4273872"/>
            <a:ext cx="838317" cy="200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133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380968" y="1561371"/>
            <a:ext cx="9216000" cy="48600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552" y="1829440"/>
            <a:ext cx="8424641" cy="2739046"/>
          </a:xfrm>
          <a:prstGeom prst="rect">
            <a:avLst/>
          </a:prstGeom>
        </p:spPr>
      </p:pic>
      <p:sp>
        <p:nvSpPr>
          <p:cNvPr id="16" name="제목 18"/>
          <p:cNvSpPr txBox="1">
            <a:spLocks/>
          </p:cNvSpPr>
          <p:nvPr/>
        </p:nvSpPr>
        <p:spPr>
          <a:xfrm>
            <a:off x="128464" y="331844"/>
            <a:ext cx="8208912" cy="456194"/>
          </a:xfrm>
          <a:prstGeom prst="rect">
            <a:avLst/>
          </a:prstGeom>
        </p:spPr>
        <p:txBody>
          <a:bodyPr/>
          <a:lstStyle>
            <a:lvl1pPr algn="l" defTabSz="914400" rtl="0" eaLnBrk="1" latinLnBrk="1" hangingPunct="1">
              <a:spcBef>
                <a:spcPct val="0"/>
              </a:spcBef>
              <a:buNone/>
              <a:defRPr sz="2400" kern="120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6EA91C"/>
                </a:solidFill>
                <a:latin typeface="다음_SemiBold" pitchFamily="2" charset="-127"/>
                <a:ea typeface="다음_SemiBold" pitchFamily="2" charset="-127"/>
                <a:cs typeface="+mj-cs"/>
              </a:defRPr>
            </a:lvl1pPr>
          </a:lstStyle>
          <a:p>
            <a:r>
              <a:rPr lang="en-US" altLang="ko-KR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1. </a:t>
            </a:r>
            <a:r>
              <a:rPr lang="en-US" altLang="ko-KR" dirty="0" err="1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Webex</a:t>
            </a:r>
            <a:r>
              <a:rPr lang="en-US" altLang="ko-KR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ID </a:t>
            </a:r>
            <a:r>
              <a:rPr lang="ko-KR" altLang="en-US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인증 안내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891FD-B4C1-49CD-A245-17FC2701CF71}" type="slidenum">
              <a:rPr lang="ko-KR" altLang="en-US" smtClean="0"/>
              <a:pPr/>
              <a:t>6</a:t>
            </a:fld>
            <a:endParaRPr lang="ko-KR" altLang="en-US" dirty="0"/>
          </a:p>
        </p:txBody>
      </p:sp>
      <p:sp>
        <p:nvSpPr>
          <p:cNvPr id="20" name="직사각형 19"/>
          <p:cNvSpPr/>
          <p:nvPr/>
        </p:nvSpPr>
        <p:spPr>
          <a:xfrm>
            <a:off x="380968" y="1132744"/>
            <a:ext cx="2700000" cy="357190"/>
          </a:xfrm>
          <a:prstGeom prst="rect">
            <a:avLst/>
          </a:prstGeom>
          <a:solidFill>
            <a:srgbClr val="6D6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ln>
                  <a:solidFill>
                    <a:schemeClr val="tx1">
                      <a:alpha val="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신규 </a:t>
            </a:r>
            <a:r>
              <a:rPr lang="en-US" altLang="ko-KR" sz="1400" b="1" dirty="0" err="1">
                <a:ln>
                  <a:solidFill>
                    <a:schemeClr val="tx1">
                      <a:alpha val="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Webex</a:t>
            </a:r>
            <a:r>
              <a:rPr lang="en-US" altLang="ko-KR" sz="1400" b="1" dirty="0">
                <a:ln>
                  <a:solidFill>
                    <a:schemeClr val="tx1">
                      <a:alpha val="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ID </a:t>
            </a:r>
            <a:r>
              <a:rPr lang="ko-KR" altLang="en-US" sz="1400" b="1" dirty="0">
                <a:ln>
                  <a:solidFill>
                    <a:schemeClr val="tx1">
                      <a:alpha val="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비밀번호 변경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1280592" y="3819295"/>
            <a:ext cx="4608512" cy="2584925"/>
            <a:chOff x="1280592" y="3819295"/>
            <a:chExt cx="4608512" cy="2584925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80592" y="3819295"/>
              <a:ext cx="4608512" cy="2584925"/>
            </a:xfrm>
            <a:prstGeom prst="rect">
              <a:avLst/>
            </a:prstGeom>
          </p:spPr>
        </p:pic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83348" y="4310247"/>
              <a:ext cx="792264" cy="185423"/>
            </a:xfrm>
            <a:prstGeom prst="rect">
              <a:avLst/>
            </a:prstGeom>
          </p:spPr>
        </p:pic>
      </p:grpSp>
      <p:sp>
        <p:nvSpPr>
          <p:cNvPr id="27" name="직사각형 26"/>
          <p:cNvSpPr/>
          <p:nvPr/>
        </p:nvSpPr>
        <p:spPr>
          <a:xfrm>
            <a:off x="4568073" y="3399158"/>
            <a:ext cx="3769303" cy="868293"/>
          </a:xfrm>
          <a:prstGeom prst="rect">
            <a:avLst/>
          </a:prstGeom>
          <a:solidFill>
            <a:srgbClr val="FFFF00"/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100" b="1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[WEBEX </a:t>
            </a:r>
            <a:r>
              <a:rPr lang="ko-KR" altLang="en-US" sz="1100" b="1" i="1" dirty="0" err="1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최초인증</a:t>
            </a:r>
            <a:r>
              <a:rPr lang="en-US" altLang="ko-KR" sz="1100" b="1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]</a:t>
            </a:r>
            <a:br>
              <a:rPr lang="en-US" altLang="ko-KR" sz="1100" b="1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화상 강의를 사용하기 위해서는 무조건 </a:t>
            </a:r>
            <a:r>
              <a:rPr lang="ko-KR" altLang="en-US" sz="1100" i="1" dirty="0" err="1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최초인증</a:t>
            </a:r>
            <a:r>
              <a:rPr lang="ko-KR" altLang="en-US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필수 </a:t>
            </a:r>
            <a: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!</a:t>
            </a:r>
            <a:b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인증이 안된 경우 최초 인증 버튼 표시됨</a:t>
            </a:r>
            <a: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1370928" y="4997026"/>
            <a:ext cx="989784" cy="28058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23" name="꺾인 연결선 22"/>
          <p:cNvCxnSpPr>
            <a:endCxn id="25" idx="3"/>
          </p:cNvCxnSpPr>
          <p:nvPr/>
        </p:nvCxnSpPr>
        <p:spPr>
          <a:xfrm flipV="1">
            <a:off x="2375612" y="4318368"/>
            <a:ext cx="2152717" cy="711134"/>
          </a:xfrm>
          <a:prstGeom prst="bentConnector2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타원 24"/>
          <p:cNvSpPr/>
          <p:nvPr/>
        </p:nvSpPr>
        <p:spPr>
          <a:xfrm>
            <a:off x="4507241" y="4195443"/>
            <a:ext cx="144000" cy="14401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96397" y="4273872"/>
            <a:ext cx="838317" cy="200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063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380968" y="1561371"/>
            <a:ext cx="9216000" cy="48600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44" y="1597724"/>
            <a:ext cx="8424641" cy="2739046"/>
          </a:xfrm>
          <a:prstGeom prst="rect">
            <a:avLst/>
          </a:prstGeom>
        </p:spPr>
      </p:pic>
      <p:sp>
        <p:nvSpPr>
          <p:cNvPr id="16" name="제목 18"/>
          <p:cNvSpPr txBox="1">
            <a:spLocks/>
          </p:cNvSpPr>
          <p:nvPr/>
        </p:nvSpPr>
        <p:spPr>
          <a:xfrm>
            <a:off x="128464" y="331844"/>
            <a:ext cx="8208912" cy="456194"/>
          </a:xfrm>
          <a:prstGeom prst="rect">
            <a:avLst/>
          </a:prstGeom>
        </p:spPr>
        <p:txBody>
          <a:bodyPr/>
          <a:lstStyle>
            <a:lvl1pPr algn="l" defTabSz="914400" rtl="0" eaLnBrk="1" latinLnBrk="1" hangingPunct="1">
              <a:spcBef>
                <a:spcPct val="0"/>
              </a:spcBef>
              <a:buNone/>
              <a:defRPr sz="2400" kern="120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6EA91C"/>
                </a:solidFill>
                <a:latin typeface="다음_SemiBold" pitchFamily="2" charset="-127"/>
                <a:ea typeface="다음_SemiBold" pitchFamily="2" charset="-127"/>
                <a:cs typeface="+mj-cs"/>
              </a:defRPr>
            </a:lvl1pPr>
          </a:lstStyle>
          <a:p>
            <a:r>
              <a:rPr lang="en-US" altLang="ko-KR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1. </a:t>
            </a:r>
            <a:r>
              <a:rPr lang="en-US" altLang="ko-KR" dirty="0" err="1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Webex</a:t>
            </a:r>
            <a:r>
              <a:rPr lang="en-US" altLang="ko-KR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ID </a:t>
            </a:r>
            <a:r>
              <a:rPr lang="ko-KR" altLang="en-US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인증 안내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891FD-B4C1-49CD-A245-17FC2701CF71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sp>
        <p:nvSpPr>
          <p:cNvPr id="20" name="직사각형 19"/>
          <p:cNvSpPr/>
          <p:nvPr/>
        </p:nvSpPr>
        <p:spPr>
          <a:xfrm>
            <a:off x="380968" y="1132744"/>
            <a:ext cx="2700000" cy="357190"/>
          </a:xfrm>
          <a:prstGeom prst="rect">
            <a:avLst/>
          </a:prstGeom>
          <a:solidFill>
            <a:srgbClr val="6D6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ln>
                  <a:solidFill>
                    <a:schemeClr val="tx1">
                      <a:alpha val="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신규 </a:t>
            </a:r>
            <a:r>
              <a:rPr lang="en-US" altLang="ko-KR" sz="1400" b="1" dirty="0" err="1">
                <a:ln>
                  <a:solidFill>
                    <a:schemeClr val="tx1">
                      <a:alpha val="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Webex</a:t>
            </a:r>
            <a:r>
              <a:rPr lang="en-US" altLang="ko-KR" sz="1400" b="1" dirty="0">
                <a:ln>
                  <a:solidFill>
                    <a:schemeClr val="tx1">
                      <a:alpha val="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ID </a:t>
            </a:r>
            <a:r>
              <a:rPr lang="ko-KR" altLang="en-US" sz="1400" b="1" dirty="0">
                <a:ln>
                  <a:solidFill>
                    <a:schemeClr val="tx1">
                      <a:alpha val="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비밀번호 변경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6875769" y="398091"/>
            <a:ext cx="2923213" cy="108000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6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강의 개강 전 반드시 </a:t>
            </a:r>
            <a:endParaRPr lang="en-US" altLang="ko-KR" sz="160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6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최초 인증 필요</a:t>
            </a:r>
            <a:r>
              <a:rPr lang="en-US" altLang="ko-KR" sz="16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!</a:t>
            </a: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406" y="2004170"/>
            <a:ext cx="3744416" cy="2100252"/>
          </a:xfrm>
          <a:prstGeom prst="rect">
            <a:avLst/>
          </a:prstGeom>
        </p:spPr>
      </p:pic>
      <p:sp>
        <p:nvSpPr>
          <p:cNvPr id="19" name="직사각형 18"/>
          <p:cNvSpPr/>
          <p:nvPr/>
        </p:nvSpPr>
        <p:spPr>
          <a:xfrm>
            <a:off x="288760" y="2922545"/>
            <a:ext cx="922168" cy="26350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5" name="타원 24"/>
          <p:cNvSpPr/>
          <p:nvPr/>
        </p:nvSpPr>
        <p:spPr>
          <a:xfrm>
            <a:off x="2425801" y="4046675"/>
            <a:ext cx="144000" cy="14401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969" y="3606482"/>
            <a:ext cx="2597888" cy="3040385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10075" y="3109314"/>
            <a:ext cx="2330946" cy="3537553"/>
          </a:xfrm>
          <a:prstGeom prst="rect">
            <a:avLst/>
          </a:prstGeom>
        </p:spPr>
      </p:pic>
      <p:cxnSp>
        <p:nvCxnSpPr>
          <p:cNvPr id="23" name="꺾인 연결선 22"/>
          <p:cNvCxnSpPr/>
          <p:nvPr/>
        </p:nvCxnSpPr>
        <p:spPr>
          <a:xfrm rot="16200000" flipH="1">
            <a:off x="1150214" y="3185934"/>
            <a:ext cx="442593" cy="434422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타원 21"/>
          <p:cNvSpPr/>
          <p:nvPr/>
        </p:nvSpPr>
        <p:spPr>
          <a:xfrm>
            <a:off x="1517230" y="3558470"/>
            <a:ext cx="144000" cy="14401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" name="오른쪽 화살표 14"/>
          <p:cNvSpPr/>
          <p:nvPr/>
        </p:nvSpPr>
        <p:spPr>
          <a:xfrm>
            <a:off x="2927325" y="5126674"/>
            <a:ext cx="504056" cy="23936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오른쪽 화살표 25"/>
          <p:cNvSpPr/>
          <p:nvPr/>
        </p:nvSpPr>
        <p:spPr>
          <a:xfrm>
            <a:off x="6687107" y="5949280"/>
            <a:ext cx="504056" cy="23936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7485012" y="6021288"/>
            <a:ext cx="1572444" cy="21602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7" name="직사각형 26"/>
          <p:cNvSpPr/>
          <p:nvPr/>
        </p:nvSpPr>
        <p:spPr>
          <a:xfrm>
            <a:off x="3143664" y="2213235"/>
            <a:ext cx="4968552" cy="1308734"/>
          </a:xfrm>
          <a:prstGeom prst="rect">
            <a:avLst/>
          </a:prstGeom>
          <a:solidFill>
            <a:srgbClr val="FFFF00"/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100" b="1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[WEBEX </a:t>
            </a:r>
            <a:r>
              <a:rPr lang="ko-KR" altLang="en-US" sz="1100" b="1" i="1" dirty="0" err="1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최초인증</a:t>
            </a:r>
            <a:r>
              <a:rPr lang="ko-KR" altLang="en-US" sz="1100" b="1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절차</a:t>
            </a:r>
            <a:r>
              <a:rPr lang="en-US" altLang="ko-KR" sz="1100" b="1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]</a:t>
            </a:r>
            <a:b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b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1. WEBEX </a:t>
            </a:r>
            <a:r>
              <a:rPr lang="ko-KR" altLang="en-US" sz="1100" i="1" dirty="0" err="1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최초인증</a:t>
            </a:r>
            <a:r>
              <a:rPr lang="ko-KR" altLang="en-US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버튼 클릭</a:t>
            </a:r>
            <a:b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2. WEBEX </a:t>
            </a:r>
            <a:r>
              <a:rPr lang="ko-KR" altLang="en-US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아이디로</a:t>
            </a:r>
            <a: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WEBEX</a:t>
            </a:r>
            <a:r>
              <a:rPr lang="ko-KR" altLang="en-US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에 로그인 </a:t>
            </a:r>
            <a:b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3. WEBEX </a:t>
            </a:r>
            <a:r>
              <a:rPr lang="ko-KR" altLang="en-US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아이디 </a:t>
            </a:r>
            <a: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&amp; WEBEX </a:t>
            </a:r>
            <a:r>
              <a:rPr lang="ko-KR" altLang="en-US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패스워드로 </a:t>
            </a:r>
            <a: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VC</a:t>
            </a:r>
            <a:r>
              <a:rPr lang="ko-KR" altLang="en-US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에 로그인</a:t>
            </a:r>
            <a:b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4. ACCEPT (</a:t>
            </a:r>
            <a:r>
              <a:rPr lang="ko-KR" altLang="en-US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수락</a:t>
            </a:r>
            <a: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r>
              <a:rPr lang="ko-KR" altLang="en-US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시 </a:t>
            </a:r>
            <a: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LMS </a:t>
            </a:r>
            <a:r>
              <a:rPr lang="ko-KR" altLang="en-US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사이트로 이동</a:t>
            </a:r>
            <a:b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5. </a:t>
            </a:r>
            <a:r>
              <a:rPr lang="ko-KR" altLang="en-US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이후 화상 강의 계정 정보 내 </a:t>
            </a:r>
            <a: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WEBEX </a:t>
            </a:r>
            <a:r>
              <a:rPr lang="ko-KR" altLang="en-US" sz="1100" i="1" dirty="0" err="1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최초인증</a:t>
            </a:r>
            <a:r>
              <a:rPr lang="ko-KR" altLang="en-US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버튼 안보이면 인증 성공</a:t>
            </a:r>
            <a:endParaRPr lang="en-US" altLang="ko-KR" sz="1100" i="1" dirty="0">
              <a:solidFill>
                <a:schemeClr val="tx2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29736" y="3576852"/>
            <a:ext cx="3253372" cy="2962998"/>
          </a:xfrm>
          <a:prstGeom prst="rect">
            <a:avLst/>
          </a:prstGeom>
        </p:spPr>
      </p:pic>
      <p:pic>
        <p:nvPicPr>
          <p:cNvPr id="31" name="그림 3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82561" y="2352201"/>
            <a:ext cx="838317" cy="200053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7657" y="5126674"/>
            <a:ext cx="1066949" cy="219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8936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rgbClr val="FF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9843</TotalTime>
  <Words>351</Words>
  <Application>Microsoft Office PowerPoint</Application>
  <PresentationFormat>A4 용지(210x297mm)</PresentationFormat>
  <Paragraphs>56</Paragraphs>
  <Slides>7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6" baseType="lpstr">
      <vt:lpstr>Rix고딕 B</vt:lpstr>
      <vt:lpstr>나눔고딕</vt:lpstr>
      <vt:lpstr>나눔고딕 ExtraBold</vt:lpstr>
      <vt:lpstr>다음_Regular</vt:lpstr>
      <vt:lpstr>다음_SemiBold</vt:lpstr>
      <vt:lpstr>맑은 고딕</vt:lpstr>
      <vt:lpstr>Arial</vt:lpstr>
      <vt:lpstr>Wingdings</vt:lpstr>
      <vt:lpstr>Office 테마</vt:lpstr>
      <vt:lpstr> 실시간 온라인 원격강의 시스템(Virtual Campus)  학습자 매뉴얼(LMS 기반)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이러닝 솔루션 사업부</dc:creator>
  <cp:lastModifiedBy>USER</cp:lastModifiedBy>
  <cp:revision>1144</cp:revision>
  <cp:lastPrinted>2020-08-13T02:51:16Z</cp:lastPrinted>
  <dcterms:created xsi:type="dcterms:W3CDTF">2014-01-21T00:36:48Z</dcterms:created>
  <dcterms:modified xsi:type="dcterms:W3CDTF">2025-06-19T02:41:44Z</dcterms:modified>
  <cp:contentStatus/>
</cp:coreProperties>
</file>